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Titillium Web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hCpk8a5K4swB1qec029ydmxcFJ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6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TitilliumWeb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TitilliumWeb-italic.fntdata"/><Relationship Id="rId16" Type="http://schemas.openxmlformats.org/officeDocument/2006/relationships/font" Target="fonts/TitilliumWeb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TitilliumWeb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Page">
  <p:cSld name="Main Title Page">
    <p:bg>
      <p:bgPr>
        <a:solidFill>
          <a:srgbClr val="1D4F9D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4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4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low confidence" id="15" name="Google Shape;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, vegetable&#10;&#10;Description automatically generated" id="16" name="Google Shape;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>
  <p:cSld name="Contents 1">
    <p:bg>
      <p:bgPr>
        <a:solidFill>
          <a:srgbClr val="5D247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5"/>
          <p:cNvSpPr txBox="1"/>
          <p:nvPr>
            <p:ph idx="1" type="body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5"/>
          <p:cNvSpPr txBox="1"/>
          <p:nvPr>
            <p:ph idx="2" type="body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5"/>
          <p:cNvSpPr txBox="1"/>
          <p:nvPr>
            <p:ph idx="3" type="body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5"/>
          <p:cNvSpPr txBox="1"/>
          <p:nvPr>
            <p:ph idx="4" type="body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5"/>
          <p:cNvSpPr txBox="1"/>
          <p:nvPr>
            <p:ph idx="5" type="body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5"/>
          <p:cNvSpPr txBox="1"/>
          <p:nvPr>
            <p:ph idx="6" type="body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5"/>
          <p:cNvSpPr txBox="1"/>
          <p:nvPr>
            <p:ph idx="7" type="body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8" type="body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28" name="Google Shape;2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5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&#10;&#10;Description automatically generated" id="30" name="Google Shape;30;p25"/>
          <p:cNvPicPr preferRelativeResize="0"/>
          <p:nvPr/>
        </p:nvPicPr>
        <p:blipFill rotWithShape="1">
          <a:blip r:embed="rId3">
            <a:alphaModFix/>
          </a:blip>
          <a:srcRect b="0" l="17257" r="14316" t="0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page 2">
  <p:cSld name="1_Full page 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&#10;&#10;Description automatically generated with medium confidence" id="33" name="Google Shape;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6"/>
          <p:cNvSpPr txBox="1"/>
          <p:nvPr>
            <p:ph idx="1" type="body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334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334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">
  <p:cSld name="Thank you 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children sitting at a table&#10;&#10;Description automatically generated with low confidence" id="36" name="Google Shape;36;p27"/>
          <p:cNvPicPr preferRelativeResize="0"/>
          <p:nvPr/>
        </p:nvPicPr>
        <p:blipFill rotWithShape="1">
          <a:blip r:embed="rId2">
            <a:alphaModFix/>
          </a:blip>
          <a:srcRect b="0" l="0" r="830" t="16274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7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7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39" name="Google Shape;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computer&#10;&#10;Description automatically generated with low confidence" id="43" name="Google Shape;4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getable&#10;&#10;Description automatically generated" id="44" name="Google Shape;44;p28"/>
          <p:cNvPicPr preferRelativeResize="0"/>
          <p:nvPr/>
        </p:nvPicPr>
        <p:blipFill rotWithShape="1">
          <a:blip r:embed="rId3">
            <a:alphaModFix/>
          </a:blip>
          <a:srcRect b="0" l="0" r="0"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7.png"/><Relationship Id="rId5" Type="http://schemas.openxmlformats.org/officeDocument/2006/relationships/hyperlink" Target="https://www.eufic.org/en/food-production/article/sugar-how-is-produced-from-cane-infographic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acebook.com/eitfoodeducation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www.eitfood.eu/education" TargetMode="External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/>
        </p:nvSpPr>
        <p:spPr>
          <a:xfrm>
            <a:off x="1236959" y="2292741"/>
            <a:ext cx="3215100" cy="75780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924199" y="2394600"/>
            <a:ext cx="384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3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Élelmiszer térkép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388538" y="234018"/>
            <a:ext cx="10708087" cy="9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GB" sz="5000"/>
              <a:t>A sárgabaracklekvár előállítása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5"/>
          <p:cNvCxnSpPr/>
          <p:nvPr/>
        </p:nvCxnSpPr>
        <p:spPr>
          <a:xfrm>
            <a:off x="3741482" y="3707903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" name="Google Shape;121;p5"/>
          <p:cNvCxnSpPr/>
          <p:nvPr/>
        </p:nvCxnSpPr>
        <p:spPr>
          <a:xfrm>
            <a:off x="5708350" y="3659481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2" name="Google Shape;122;p5"/>
          <p:cNvCxnSpPr/>
          <p:nvPr/>
        </p:nvCxnSpPr>
        <p:spPr>
          <a:xfrm>
            <a:off x="2555791" y="2101443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3" name="Google Shape;123;p5"/>
          <p:cNvCxnSpPr/>
          <p:nvPr/>
        </p:nvCxnSpPr>
        <p:spPr>
          <a:xfrm>
            <a:off x="10551525" y="3953075"/>
            <a:ext cx="9900" cy="106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4" name="Google Shape;124;p5"/>
          <p:cNvSpPr txBox="1"/>
          <p:nvPr/>
        </p:nvSpPr>
        <p:spPr>
          <a:xfrm>
            <a:off x="338636" y="3361854"/>
            <a:ext cx="1518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5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Barack leszedése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2364975" y="3556105"/>
            <a:ext cx="1284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szállítás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4895173" y="2989164"/>
            <a:ext cx="415500" cy="32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b="0" i="0" lang="en-GB" sz="16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4479673" y="2998038"/>
            <a:ext cx="415500" cy="3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b="1" i="0" lang="en-GB" sz="16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6095939" y="3515444"/>
            <a:ext cx="1090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mosás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5"/>
          <p:cNvCxnSpPr/>
          <p:nvPr/>
        </p:nvCxnSpPr>
        <p:spPr>
          <a:xfrm>
            <a:off x="7297450" y="3667234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0" name="Google Shape;130;p5"/>
          <p:cNvCxnSpPr/>
          <p:nvPr/>
        </p:nvCxnSpPr>
        <p:spPr>
          <a:xfrm>
            <a:off x="1995149" y="3707894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1" name="Google Shape;131;p5"/>
          <p:cNvSpPr txBox="1"/>
          <p:nvPr/>
        </p:nvSpPr>
        <p:spPr>
          <a:xfrm>
            <a:off x="4018373" y="2808600"/>
            <a:ext cx="1678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62162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osztályozás/válogatás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7498050" y="3390649"/>
            <a:ext cx="1890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24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felvágás/kimagozás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9711775" y="3086550"/>
            <a:ext cx="2187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595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barackokat összekeverik a cukorral (és más hozzávalókkal)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2832691" y="1982600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szállítás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6558988" y="1734800"/>
            <a:ext cx="1518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cukor elszállítása a lekvárgyártó üzembe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70433" y="1311708"/>
            <a:ext cx="14181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cukornád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5"/>
          <p:cNvCxnSpPr/>
          <p:nvPr/>
        </p:nvCxnSpPr>
        <p:spPr>
          <a:xfrm>
            <a:off x="4116700" y="2101445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" name="Google Shape;138;p5"/>
          <p:cNvCxnSpPr/>
          <p:nvPr/>
        </p:nvCxnSpPr>
        <p:spPr>
          <a:xfrm>
            <a:off x="6241040" y="2057120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9" name="Google Shape;139;p5"/>
          <p:cNvCxnSpPr>
            <a:stCxn id="135" idx="3"/>
          </p:cNvCxnSpPr>
          <p:nvPr/>
        </p:nvCxnSpPr>
        <p:spPr>
          <a:xfrm>
            <a:off x="8077888" y="2080850"/>
            <a:ext cx="2184300" cy="973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0" name="Google Shape;140;p5"/>
          <p:cNvCxnSpPr/>
          <p:nvPr/>
        </p:nvCxnSpPr>
        <p:spPr>
          <a:xfrm>
            <a:off x="9411908" y="3608094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1" name="Google Shape;141;p5"/>
          <p:cNvSpPr txBox="1"/>
          <p:nvPr/>
        </p:nvSpPr>
        <p:spPr>
          <a:xfrm>
            <a:off x="9632665" y="5129212"/>
            <a:ext cx="1891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melegítés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915300" y="5161475"/>
            <a:ext cx="1459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csomagolás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6123123" y="5237359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szállítás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5"/>
          <p:cNvCxnSpPr/>
          <p:nvPr/>
        </p:nvCxnSpPr>
        <p:spPr>
          <a:xfrm rot="10800000">
            <a:off x="9465320" y="5306943"/>
            <a:ext cx="4773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5"/>
          <p:cNvCxnSpPr/>
          <p:nvPr/>
        </p:nvCxnSpPr>
        <p:spPr>
          <a:xfrm rot="10800000">
            <a:off x="7497963" y="5339236"/>
            <a:ext cx="4773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" name="Google Shape;146;p5"/>
          <p:cNvSpPr txBox="1"/>
          <p:nvPr/>
        </p:nvSpPr>
        <p:spPr>
          <a:xfrm>
            <a:off x="3648975" y="4954018"/>
            <a:ext cx="18912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Értékesítési pontok (pl. Boltok, éttermek, stb.)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4475675" y="1824100"/>
            <a:ext cx="1683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cukorgyár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5"/>
          <p:cNvCxnSpPr/>
          <p:nvPr/>
        </p:nvCxnSpPr>
        <p:spPr>
          <a:xfrm rot="10800000">
            <a:off x="5668562" y="5409918"/>
            <a:ext cx="477213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75" y="1627186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/>
          <p:nvPr/>
        </p:nvSpPr>
        <p:spPr>
          <a:xfrm>
            <a:off x="747074" y="2720750"/>
            <a:ext cx="1740975" cy="3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50" y="3296882"/>
            <a:ext cx="1418100" cy="94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4098325" y="41489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78" y="3977214"/>
            <a:ext cx="1284000" cy="96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/>
          <p:nvPr/>
        </p:nvSpPr>
        <p:spPr>
          <a:xfrm>
            <a:off x="277502" y="4895512"/>
            <a:ext cx="1891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803" y="4188634"/>
            <a:ext cx="1654926" cy="106117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6816" y="2730994"/>
            <a:ext cx="1692913" cy="107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80682" y="370892"/>
            <a:ext cx="12192000" cy="806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89"/>
              <a:buFont typeface="Calibri"/>
              <a:buNone/>
            </a:pPr>
            <a:r>
              <a:rPr lang="en-GB" sz="4800"/>
              <a:t>Honnan származnak a fő összetevők?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355753" y="2079139"/>
            <a:ext cx="1354039" cy="80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80000"/>
              <a:buFont typeface="Arial"/>
              <a:buNone/>
            </a:pPr>
            <a:r>
              <a:rPr b="0" i="0" lang="en-GB" sz="48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A. </a:t>
            </a:r>
            <a:r>
              <a:rPr lang="en-GB" sz="4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Gyümölcs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373354" y="3732816"/>
            <a:ext cx="1354039" cy="478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B. </a:t>
            </a:r>
            <a:r>
              <a:rPr lang="en-GB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Cukor</a:t>
            </a:r>
            <a:endParaRPr b="0" i="0" sz="2400" u="none" cap="none" strike="noStrik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3675072" y="1691367"/>
            <a:ext cx="1163782" cy="2770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7798352" y="3867050"/>
            <a:ext cx="1163782" cy="2770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4025925" y="3908656"/>
            <a:ext cx="1163782" cy="2770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4374580" y="4488920"/>
            <a:ext cx="43017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176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Feldolgozó üzem</a:t>
            </a:r>
            <a:endParaRPr b="0" i="0" sz="175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9719"/>
              <a:buFont typeface="Arial"/>
              <a:buNone/>
            </a:pPr>
            <a:r>
              <a:rPr b="0" i="0" lang="en-GB" sz="1717" u="sng" cap="none" strike="noStrike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https://www.eufic.org/en/food-production/article/sugar-how-is-produced-from-cane-infographic</a:t>
            </a:r>
            <a:endParaRPr b="0" i="0" sz="3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7798352" y="3455433"/>
            <a:ext cx="1173020" cy="516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energia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8672" y="1247958"/>
            <a:ext cx="1729200" cy="11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1727393" y="2342879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5900" y="1215152"/>
            <a:ext cx="1929250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4894621" y="2540656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b="0" i="0" sz="9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1727393" y="3795048"/>
            <a:ext cx="1926591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793460" y="4149560"/>
            <a:ext cx="15171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GB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Sugar beet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793460" y="5229770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b="0" i="0" sz="9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5236103" y="3455436"/>
            <a:ext cx="23916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Cukornád-vagy cukorrépa feldolgozása</a:t>
            </a:r>
            <a:endParaRPr b="0" i="0" sz="36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09852" y="3086910"/>
            <a:ext cx="1269675" cy="16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9091374" y="4775285"/>
            <a:ext cx="1729025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793460" y="2663614"/>
            <a:ext cx="15171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Sugar cane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519953" y="388644"/>
            <a:ext cx="11053482" cy="1008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5400">
                <a:latin typeface="Calibri"/>
                <a:ea typeface="Calibri"/>
                <a:cs typeface="Calibri"/>
                <a:sym typeface="Calibri"/>
              </a:rPr>
              <a:t>Honnan származik a csomagolás?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6651949" y="5226060"/>
            <a:ext cx="25020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55"/>
              <a:buFont typeface="Arial"/>
              <a:buNone/>
            </a:pPr>
            <a:r>
              <a:rPr lang="en-GB" sz="27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kartondoboz</a:t>
            </a:r>
            <a:endParaRPr b="0" i="0" sz="25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6410243" y="1697390"/>
            <a:ext cx="17190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Befőttes üveg fémtetővel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3968005" y="2830346"/>
            <a:ext cx="2194792" cy="2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3929415" y="1680305"/>
            <a:ext cx="2166585" cy="2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6651957" y="4312938"/>
            <a:ext cx="110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címkék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3773180" y="5353855"/>
            <a:ext cx="21948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488075" y="1634650"/>
            <a:ext cx="2108496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None/>
            </a:pPr>
            <a:r>
              <a:rPr lang="en-GB" sz="2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érc/alumínium</a:t>
            </a:r>
            <a:endParaRPr b="0" i="0" sz="21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419437" y="2782882"/>
            <a:ext cx="9054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homok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1419426" y="4026725"/>
            <a:ext cx="11853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növények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1204412" y="1819855"/>
            <a:ext cx="283660" cy="242941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0" y="2588247"/>
            <a:ext cx="1488072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220"/>
              <a:buFont typeface="Arial"/>
              <a:buNone/>
            </a:pPr>
            <a:r>
              <a:rPr lang="en-GB" sz="202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Természetes erőforrások (nem megújulók)</a:t>
            </a:r>
            <a:endParaRPr b="0" i="0" sz="1920" u="none" cap="none" strike="noStrik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4426200" y="1322650"/>
            <a:ext cx="1353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energia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4478901" y="2393800"/>
            <a:ext cx="1353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energia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4085876" y="3992925"/>
            <a:ext cx="1353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energia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4284076" y="4886500"/>
            <a:ext cx="1353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GB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energia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399" y="4431586"/>
            <a:ext cx="1668070" cy="11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1173838" y="546070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3962" y="5003861"/>
            <a:ext cx="1354025" cy="97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9153938" y="582307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4499" y="1612048"/>
            <a:ext cx="1412100" cy="14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8129250" y="30055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9599" y="1959560"/>
            <a:ext cx="1071700" cy="71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1686425" y="2575687"/>
            <a:ext cx="1729200" cy="3015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 b="0" i="0" sz="9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3773180" y="4509221"/>
            <a:ext cx="21948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376176" y="245018"/>
            <a:ext cx="6443724" cy="1008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GB" sz="5400">
                <a:latin typeface="Calibri"/>
                <a:ea typeface="Calibri"/>
                <a:cs typeface="Calibri"/>
                <a:sym typeface="Calibri"/>
              </a:rPr>
              <a:t>A lekvár élelmiszerrendszere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2429164" y="1905689"/>
            <a:ext cx="363791" cy="2239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 rot="1519040">
            <a:off x="4325823" y="2025931"/>
            <a:ext cx="850265" cy="2239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 rot="10800000">
            <a:off x="9107054" y="4550532"/>
            <a:ext cx="1066157" cy="2239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 rot="10800000">
            <a:off x="9272997" y="5390500"/>
            <a:ext cx="959100" cy="266700"/>
          </a:xfrm>
          <a:prstGeom prst="rightArrow">
            <a:avLst>
              <a:gd fmla="val 3127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 rot="10800000">
            <a:off x="7279240" y="2575179"/>
            <a:ext cx="723720" cy="2239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/>
          <p:nvPr/>
        </p:nvSpPr>
        <p:spPr>
          <a:xfrm rot="-9322536">
            <a:off x="6952419" y="4469298"/>
            <a:ext cx="772557" cy="2240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2440192" y="4469272"/>
            <a:ext cx="363900" cy="2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2337493" y="5775302"/>
            <a:ext cx="1452926" cy="2239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3941380" y="4469283"/>
            <a:ext cx="809400" cy="2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 rot="7521208">
            <a:off x="4917919" y="5454504"/>
            <a:ext cx="954514" cy="1813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450" y="1396760"/>
            <a:ext cx="1851025" cy="13846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/>
          <p:nvPr/>
        </p:nvSpPr>
        <p:spPr>
          <a:xfrm>
            <a:off x="347525" y="2709350"/>
            <a:ext cx="1733824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3600" y="1505275"/>
            <a:ext cx="1452925" cy="97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/>
        </p:nvSpPr>
        <p:spPr>
          <a:xfrm>
            <a:off x="2781450" y="24391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8649" y="1839352"/>
            <a:ext cx="1106675" cy="147163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/>
          <p:nvPr/>
        </p:nvSpPr>
        <p:spPr>
          <a:xfrm>
            <a:off x="8048799" y="3194300"/>
            <a:ext cx="1725125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37850" y="1839361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 txBox="1"/>
          <p:nvPr/>
        </p:nvSpPr>
        <p:spPr>
          <a:xfrm>
            <a:off x="9955425" y="2981450"/>
            <a:ext cx="1700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175" y="4372297"/>
            <a:ext cx="2142300" cy="142132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16981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2792925" y="4405225"/>
            <a:ext cx="110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2320">
                <a:latin typeface="Calibri"/>
                <a:ea typeface="Calibri"/>
                <a:cs typeface="Calibri"/>
                <a:sym typeface="Calibri"/>
              </a:rPr>
              <a:t>címkék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01848" y="5354683"/>
            <a:ext cx="1617975" cy="11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 txBox="1"/>
          <p:nvPr/>
        </p:nvSpPr>
        <p:spPr>
          <a:xfrm>
            <a:off x="3801838" y="62524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61046" y="3866071"/>
            <a:ext cx="1452925" cy="97218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10201825" y="4774513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10261050" y="5347750"/>
            <a:ext cx="1295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2320">
                <a:latin typeface="Calibri"/>
                <a:ea typeface="Calibri"/>
                <a:cs typeface="Calibri"/>
                <a:sym typeface="Calibri"/>
              </a:rPr>
              <a:t>homok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59875" y="4390625"/>
            <a:ext cx="1218550" cy="1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/>
        </p:nvSpPr>
        <p:spPr>
          <a:xfrm>
            <a:off x="7837388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92561" y="2420987"/>
            <a:ext cx="2326049" cy="22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 txBox="1"/>
          <p:nvPr/>
        </p:nvSpPr>
        <p:spPr>
          <a:xfrm>
            <a:off x="5196125" y="46203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GB" sz="9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b="0" i="0" sz="9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1"/>
          <p:cNvSpPr/>
          <p:nvPr/>
        </p:nvSpPr>
        <p:spPr>
          <a:xfrm rot="10800000">
            <a:off x="9423479" y="2521658"/>
            <a:ext cx="363791" cy="2239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252" name="Google Shape;252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5864" y="5898871"/>
            <a:ext cx="384865" cy="384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53" name="Google Shape;253;p2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80304" y="5849725"/>
            <a:ext cx="453335" cy="4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9950655" y="5937892"/>
            <a:ext cx="10149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us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 txBox="1"/>
          <p:nvPr>
            <p:ph idx="12" type="sldNum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2022-06-07T10:00:28Z</dcterms:created>
  <dc:creator>Petros and Miretta Malioti</dc:creator>
</cp:coreProperties>
</file>